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317" r:id="rId2"/>
    <p:sldId id="318" r:id="rId3"/>
    <p:sldId id="319" r:id="rId4"/>
    <p:sldId id="320" r:id="rId5"/>
    <p:sldId id="321" r:id="rId6"/>
    <p:sldId id="326" r:id="rId7"/>
    <p:sldId id="323" r:id="rId8"/>
    <p:sldId id="332" r:id="rId9"/>
    <p:sldId id="333" r:id="rId10"/>
    <p:sldId id="334" r:id="rId11"/>
    <p:sldId id="335" r:id="rId12"/>
    <p:sldId id="324" r:id="rId13"/>
    <p:sldId id="325" r:id="rId14"/>
    <p:sldId id="327" r:id="rId15"/>
    <p:sldId id="328" r:id="rId16"/>
    <p:sldId id="329" r:id="rId17"/>
    <p:sldId id="330" r:id="rId18"/>
    <p:sldId id="331" r:id="rId19"/>
    <p:sldId id="337" r:id="rId20"/>
    <p:sldId id="336" r:id="rId21"/>
    <p:sldId id="28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9900"/>
    <a:srgbClr val="0033CC"/>
    <a:srgbClr val="3399FF"/>
    <a:srgbClr val="FFFF00"/>
    <a:srgbClr val="FFFF66"/>
    <a:srgbClr val="FF3300"/>
    <a:srgbClr val="8FE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0A30-3050-4E7B-95AA-BA848F41A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65727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1B03-FB4F-4185-BE79-2BB337C32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94259"/>
      </p:ext>
    </p:extLst>
  </p:cSld>
  <p:clrMapOvr>
    <a:masterClrMapping/>
  </p:clrMapOvr>
  <p:transition spd="med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CAAF-2AA3-4218-A807-C46261652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88405"/>
      </p:ext>
    </p:extLst>
  </p:cSld>
  <p:clrMapOvr>
    <a:masterClrMapping/>
  </p:clrMapOvr>
  <p:transition spd="med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E74B-B83B-4D9C-82A5-B9F471BE8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70344"/>
      </p:ext>
    </p:extLst>
  </p:cSld>
  <p:clrMapOvr>
    <a:masterClrMapping/>
  </p:clrMapOvr>
  <p:transition spd="med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074D-E687-483A-A285-4E8EC299D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65295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4317-BF4D-41FB-BD4A-90A179A27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96989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58F8-DCEC-43B0-B90A-AB2ED4CD1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02542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12D4-6022-4F0B-9A0D-2BA2FB99A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08813"/>
      </p:ext>
    </p:extLst>
  </p:cSld>
  <p:clrMapOvr>
    <a:masterClrMapping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70DD-B80C-4153-902E-E26C0F29F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34972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 build="p"/>
      <p:bldP spid="4" grpId="1" build="allAtOnce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F40A-2D61-4E04-B07E-DDA838D0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32832"/>
      </p:ext>
    </p:extLst>
  </p:cSld>
  <p:clrMapOvr>
    <a:masterClrMapping/>
  </p:clrMapOvr>
  <p:transition spd="med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BB66-6EA3-4D89-A347-2495ED4EB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36474"/>
      </p:ext>
    </p:extLst>
  </p:cSld>
  <p:clrMapOvr>
    <a:masterClrMapping/>
  </p:clrMapOvr>
  <p:transition spd="med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EA04-710D-4364-82E0-20EA04943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83083"/>
      </p:ext>
    </p:extLst>
  </p:cSld>
  <p:clrMapOvr>
    <a:masterClrMapping/>
  </p:clrMapOvr>
  <p:transition spd="med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BF5D-30B7-4DD5-9C87-0A7BF848E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24079"/>
      </p:ext>
    </p:extLst>
  </p:cSld>
  <p:clrMapOvr>
    <a:masterClrMapping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C056-E4F1-4117-A372-5D2E5B947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49748"/>
      </p:ext>
    </p:extLst>
  </p:cSld>
  <p:clrMapOvr>
    <a:masterClrMapping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8FE5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40E3928-8B40-47CF-9BA0-6BAF20D37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11" r:id="rId12"/>
    <p:sldLayoutId id="2147484512" r:id="rId13"/>
    <p:sldLayoutId id="2147484513" r:id="rId14"/>
  </p:sldLayoutIdLst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86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6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863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86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6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863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86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6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863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86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6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863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86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6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863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548680"/>
            <a:ext cx="9144000" cy="295652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«Оказание педагогической помощи воспитанникам в конфликтной ситуации со сверстниками»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Семинар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– тренинг</a:t>
            </a:r>
          </a:p>
          <a:p>
            <a:pPr algn="l"/>
            <a:r>
              <a:rPr lang="ru-RU" sz="2800" dirty="0" err="1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Матыцина</a:t>
            </a:r>
            <a:r>
              <a:rPr lang="ru-RU" sz="2800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Е.В., педагог-психолог МКОУ «Верх-</a:t>
            </a:r>
            <a:r>
              <a:rPr lang="ru-RU" sz="2800" dirty="0" err="1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Чебулинский</a:t>
            </a:r>
            <a:r>
              <a:rPr lang="ru-RU" sz="2800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районный детский дом»</a:t>
            </a:r>
            <a:endParaRPr lang="ru-RU" sz="2800" dirty="0"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08663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«Парафраз» (Повторение с помощью нескольких фраз главного смысла слов собеседника)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«Когда я выходил из школы, мальчишки толкнули меня. Я упал и  замарал брюки я ведь не специально, так получилось»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36860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1.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effectLst/>
              </a:rPr>
              <a:t>Если я тебя правильно поняла, ты опять подрался с мальчишками, но не сумел постоять за себя, к тому же все брюки испачкал.</a:t>
            </a:r>
          </a:p>
          <a:p>
            <a:pPr lvl="0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.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effectLst/>
              </a:rPr>
              <a:t>Если я тебя правильно поняла, тебе неприятно, что мальчики толкнули тебя, и ты переживаешь за грязные брюки, опасаешься, что я буду тебя ругать.</a:t>
            </a: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9923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«Парафраз» (Повторение с помощью нескольких фраз главного смысла слов собеседника)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Сначала один участник рассказывает о какой-либо ситуации или говорит несколько фраз, отражающих ситуацию, описывающих ее.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Другой участник с помощью приема «парафраз» проверяет, правильно ли он понял собеседника. Затем партнеры в парах меняются ролями.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9098464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Задание: Написать в среднюю колонку те чувства, которые,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по Вашему мнению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, испытывает ребенок в этом случае, а в правую – варианты своих ответов ребенку.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354379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еменовой\картинки для акции\888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17362"/>
            <a:ext cx="2662436" cy="404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Правила оказания помощи воспитанникам в конфликте со сверстниками.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71736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/>
              </a:rPr>
              <a:t>Правило № 1.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9033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Выслушайте внимательно все жалобы, обиды. </a:t>
            </a:r>
          </a:p>
        </p:txBody>
      </p:sp>
    </p:spTree>
    <p:extLst>
      <p:ext uri="{BB962C8B-B14F-4D97-AF65-F5344CB8AC3E}">
        <p14:creationId xmlns:p14="http://schemas.microsoft.com/office/powerpoint/2010/main" val="554719369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10000"/>
                  </a:schemeClr>
                </a:solidFill>
                <a:effectLst/>
              </a:rPr>
              <a:t>Чего не следует делать.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0" name="Picture 2" descr="C:\Users\user\Desktop\семеновой\картинки для акции\14719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10" y="1981200"/>
            <a:ext cx="610397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17530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Правило № 2.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76" y="1916832"/>
            <a:ext cx="8686800" cy="41148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Помогите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снять обиду, не дайте застрять, закрепиться раздражению и озлоблению в душе ребёнка.</a:t>
            </a:r>
          </a:p>
          <a:p>
            <a:endParaRPr lang="ru-RU" dirty="0"/>
          </a:p>
        </p:txBody>
      </p:sp>
      <p:pic>
        <p:nvPicPr>
          <p:cNvPr id="5" name="Picture 4" descr="agresi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52" y="3140968"/>
            <a:ext cx="3845955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456610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Правило № 3.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</a:b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1148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Через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некоторое время, когда ребёнок успокоился, обязательно, поговорите о том поведении, которого, на следующий день, ребёнок будет в состоянии придерживаться: 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спокойно разговаривать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со своими вчерашними обидчиками, 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не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обращать внимания на их дразнилки,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effectLst/>
              </a:rPr>
              <a:t>приставалки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, 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во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время уйти от драчунов подальше, 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попросить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помощи у взрослого.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827145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/>
              </a:rPr>
              <a:t>Правило № 4.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8939336" cy="411480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На следующий день ОБЯЗАТЕЛЬНО узнайте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у ребёнка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как обстоят дела в школе, и если проблема продолжается – свяжитесь с учителем, выясните обстоятельства дела.  </a:t>
            </a:r>
          </a:p>
        </p:txBody>
      </p:sp>
    </p:spTree>
    <p:extLst>
      <p:ext uri="{BB962C8B-B14F-4D97-AF65-F5344CB8AC3E}">
        <p14:creationId xmlns:p14="http://schemas.microsoft.com/office/powerpoint/2010/main" val="1108826918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галерея\картинки\+40 Digital Art Nature Wallpapers\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Упражнение «Горячий стул»</a:t>
            </a:r>
            <a:endParaRPr lang="ru-RU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Говорить только хорошие пожелания, называть только положительные качества.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29304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293096"/>
            <a:ext cx="8003232" cy="1802904"/>
          </a:xfrm>
        </p:spPr>
        <p:txBody>
          <a:bodyPr/>
          <a:lstStyle/>
          <a:p>
            <a:r>
              <a:rPr lang="ru-RU" dirty="0">
                <a:effectLst/>
              </a:rPr>
              <a:t>: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Конфликт  - столкновение противоположно направленных целей, интересов, позиций, мнений, или взглядов оппонентов или субъектов взаимодействия.</a:t>
            </a:r>
          </a:p>
          <a:p>
            <a:endParaRPr lang="ru-RU" dirty="0"/>
          </a:p>
        </p:txBody>
      </p:sp>
      <p:pic>
        <p:nvPicPr>
          <p:cNvPr id="4" name="Рисунок 1" descr="Летучий голландец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36" y="0"/>
            <a:ext cx="5372472" cy="40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97638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«Завершающий круг»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2060848"/>
            <a:ext cx="9577064" cy="4114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«Что полезного я вынес из сегодняшнего занятия?» </a:t>
            </a:r>
          </a:p>
        </p:txBody>
      </p:sp>
    </p:spTree>
    <p:extLst>
      <p:ext uri="{BB962C8B-B14F-4D97-AF65-F5344CB8AC3E}">
        <p14:creationId xmlns:p14="http://schemas.microsoft.com/office/powerpoint/2010/main" val="3586913659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D:\галерея\картинки\+40 Digital Art Nature Wallpapers\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0" y="908050"/>
            <a:ext cx="8424863" cy="49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Берегите </a:t>
            </a:r>
            <a:r>
              <a:rPr lang="ru-RU" sz="3600" b="1" dirty="0">
                <a:solidFill>
                  <a:srgbClr val="006600"/>
                </a:solidFill>
                <a:latin typeface="Comic Sans MS" pitchFamily="66" charset="0"/>
              </a:rPr>
              <a:t>себя и своих близких!</a:t>
            </a:r>
          </a:p>
          <a:p>
            <a:pPr>
              <a:lnSpc>
                <a:spcPct val="150000"/>
              </a:lnSpc>
            </a:pPr>
            <a:endParaRPr lang="ru-RU" sz="3600" b="1" dirty="0">
              <a:solidFill>
                <a:srgbClr val="0066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>
              <a:solidFill>
                <a:srgbClr val="0066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FF3300"/>
                </a:solidFill>
                <a:latin typeface="Comic Sans MS" pitchFamily="66" charset="0"/>
              </a:rPr>
              <a:t>Спасибо за внимание!</a:t>
            </a:r>
          </a:p>
          <a:p>
            <a:pPr>
              <a:lnSpc>
                <a:spcPct val="150000"/>
              </a:lnSpc>
            </a:pPr>
            <a:endParaRPr lang="ru-RU" sz="3600" b="1" dirty="0">
              <a:solidFill>
                <a:srgbClr val="0066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371600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Почему эта тема актуальна для воспитанников детского дома?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Picture 6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7898"/>
            <a:ext cx="6768752" cy="499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347872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галерея\картинки\+40 Digital Art Nature Wallpapers\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371600"/>
          </a:xfrm>
        </p:spPr>
        <p:txBody>
          <a:bodyPr/>
          <a:lstStyle/>
          <a:p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Упражнение «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Разведчики</a:t>
            </a:r>
            <a: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  <a:t>»</a:t>
            </a:r>
            <a:br>
              <a:rPr lang="ru-RU" sz="3600" dirty="0">
                <a:solidFill>
                  <a:schemeClr val="accent4">
                    <a:lumMod val="1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1200"/>
            <a:ext cx="9396536" cy="4114800"/>
          </a:xfrm>
        </p:spPr>
        <p:txBody>
          <a:bodyPr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Инструкция: Необходимо связаться с кем-нибудь глазами без слов, кивков или каких либо жестов.</a:t>
            </a:r>
            <a:endParaRPr lang="ru-RU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968677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274" y="908720"/>
            <a:ext cx="8229600" cy="13716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3 минут представить свое мнение относительно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того,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ли вообще вмешиваться в 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конфликты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воспитанников или не </a:t>
            </a:r>
            <a:b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этого делать?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110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67004"/>
            <a:ext cx="3203078" cy="466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65575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Развитие навыков ≪активного слушания≫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6697" y="1484784"/>
            <a:ext cx="8568952" cy="19812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Активно слушать ребенка – это значит  возвращать≫ ему в беседе то, что он вам поведал, при этом обозначив его чувство.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-252536" y="3501008"/>
            <a:ext cx="8604448" cy="18002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≪Активное слушание≫ – это способ сообщить ребенку, его внутреннему ≪Я≫, что вы слышите его чувства, они вам небезразличны и вас волнуют.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668874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Техники активного слушания</a:t>
            </a:r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	</a:t>
            </a:r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безмолвное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слушание - выжидающая, наклоненная к собеседнику поза, поддерживающее выражение лица, кивание головой в знак готовности слушать дальше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уточнение – обращение с просьбой к собеседнику дополнить, разъяснить что-то из того, что он говорил, для того, чтобы понять его (например, клиент говорит: «В последнее время я очень плохо себя чувствую». Следует уточнение: «Поясните, пожалуйста, что вы имеете ввиду, что значит «я плохо себя чувствую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?»).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пересказ – изложение своими словами того, что  сказал собеседник, в начале беседы более полно, далее – выделяя и сохраняя то, что показалось слушающему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главным, дальнейшее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развитие мыслей собеседника – проговаривание подтекста высказывания собеседника.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ru-RU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endParaRPr lang="ru-RU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endParaRPr lang="ru-RU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4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40533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«Парафраз» (Повторение с помощью нескольких фраз главного смысла слов собеседника)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</a:rPr>
              <a:t>«Сегодня на уроке математики я не поняла одно задание и сказала об этом учителю, а он ответил, что нужно быть внимательнее»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10147"/>
      </p:ext>
    </p:extLst>
  </p:cSld>
  <p:clrMapOvr>
    <a:masterClrMapping/>
  </p:clrMapOvr>
  <p:transition spd="med" advClick="0" advTm="165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1.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effectLst/>
              </a:rPr>
              <a:t>Если я тебя правильно поняла, тебе не удалось разобраться с одним заданием по математике, и ты хотела, чтобы учитель помог тебе. А он не помог – это очень обидно.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. Если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effectLst/>
              </a:rPr>
              <a:t>я тебя правильно поняла, ты была очень невнимательна на уроке и поэтому не сумела справиться с заданием.</a:t>
            </a: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15547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3091</TotalTime>
  <Words>564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Текстура</vt:lpstr>
      <vt:lpstr>«Оказание педагогической помощи воспитанникам в конфликтной ситуации со сверстниками»</vt:lpstr>
      <vt:lpstr>Презентация PowerPoint</vt:lpstr>
      <vt:lpstr>Почему эта тема актуальна для воспитанников детского дома?</vt:lpstr>
      <vt:lpstr>Упражнение «Разведчики»   </vt:lpstr>
      <vt:lpstr> Задание:  в течение 3 минут представить свое мнение относительно того, необходимо ли вообще вмешиваться в  конфликты воспитанников или не  стоит этого делать?  </vt:lpstr>
      <vt:lpstr>Развитие навыков ≪активного слушания≫ </vt:lpstr>
      <vt:lpstr>Презентация PowerPoint</vt:lpstr>
      <vt:lpstr>Упражнение «Парафраз» (Повторение с помощью нескольких фраз главного смысла слов собеседника) </vt:lpstr>
      <vt:lpstr>Презентация PowerPoint</vt:lpstr>
      <vt:lpstr>Упражнение «Парафраз» (Повторение с помощью нескольких фраз главного смысла слов собеседника) </vt:lpstr>
      <vt:lpstr>Презентация PowerPoint</vt:lpstr>
      <vt:lpstr>Упражнение «Парафраз» (Повторение с помощью нескольких фраз главного смысла слов собеседника) </vt:lpstr>
      <vt:lpstr>Презентация PowerPoint</vt:lpstr>
      <vt:lpstr>Правила оказания помощи воспитанникам в конфликте со сверстниками.</vt:lpstr>
      <vt:lpstr>Чего не следует делать. </vt:lpstr>
      <vt:lpstr>Правило № 2. </vt:lpstr>
      <vt:lpstr>Правило № 3. </vt:lpstr>
      <vt:lpstr>Правило № 4. </vt:lpstr>
      <vt:lpstr>Упражнение «Горячий стул»</vt:lpstr>
      <vt:lpstr>«Завершающий круг» </vt:lpstr>
      <vt:lpstr>Презентация PowerPoint</vt:lpstr>
    </vt:vector>
  </TitlesOfParts>
  <Company>~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познакомимся</dc:title>
  <dc:creator>User</dc:creator>
  <cp:lastModifiedBy>user</cp:lastModifiedBy>
  <cp:revision>125</cp:revision>
  <dcterms:created xsi:type="dcterms:W3CDTF">2009-02-17T14:51:21Z</dcterms:created>
  <dcterms:modified xsi:type="dcterms:W3CDTF">2002-01-07T16:57:13Z</dcterms:modified>
</cp:coreProperties>
</file>